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21"/>
  </p:handoutMasterIdLst>
  <p:sldIdLst>
    <p:sldId id="256" r:id="rId2"/>
    <p:sldId id="257" r:id="rId3"/>
    <p:sldId id="278" r:id="rId4"/>
    <p:sldId id="259" r:id="rId5"/>
    <p:sldId id="258" r:id="rId6"/>
    <p:sldId id="260" r:id="rId7"/>
    <p:sldId id="262" r:id="rId8"/>
    <p:sldId id="263" r:id="rId9"/>
    <p:sldId id="273" r:id="rId10"/>
    <p:sldId id="264" r:id="rId11"/>
    <p:sldId id="271" r:id="rId12"/>
    <p:sldId id="279" r:id="rId13"/>
    <p:sldId id="280" r:id="rId14"/>
    <p:sldId id="276" r:id="rId15"/>
    <p:sldId id="266" r:id="rId16"/>
    <p:sldId id="267" r:id="rId17"/>
    <p:sldId id="268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714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0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science%20experiment\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hart>
    <c:title>
      <c:tx>
        <c:rich>
          <a:bodyPr/>
          <a:lstStyle/>
          <a:p>
            <a:pPr>
              <a:defRPr>
                <a:solidFill>
                  <a:sysClr val="windowText" lastClr="000000"/>
                </a:solidFill>
              </a:defRPr>
            </a:pPr>
            <a:r>
              <a:rPr lang="en-US" dirty="0" smtClean="0">
                <a:solidFill>
                  <a:sysClr val="windowText" lastClr="000000"/>
                </a:solidFill>
              </a:rPr>
              <a:t>Averages</a:t>
            </a:r>
            <a:r>
              <a:rPr lang="en-US" baseline="0" dirty="0" smtClean="0">
                <a:solidFill>
                  <a:sysClr val="windowText" lastClr="000000"/>
                </a:solidFill>
              </a:rPr>
              <a:t> of Battery Life with Standard Deviation</a:t>
            </a:r>
            <a:endParaRPr lang="en-US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38265619141357332"/>
          <c:y val="7.7922077922078004E-2"/>
        </c:manualLayout>
      </c:layout>
      <c:overlay val="1"/>
      <c:spPr>
        <a:solidFill>
          <a:schemeClr val="tx2">
            <a:lumMod val="75000"/>
          </a:schemeClr>
        </a:solidFill>
        <a:ln>
          <a:solidFill>
            <a:schemeClr val="tx1">
              <a:lumMod val="50000"/>
            </a:schemeClr>
          </a:solidFill>
        </a:ln>
      </c:spPr>
    </c:title>
    <c:plotArea>
      <c:layout/>
      <c:barChart>
        <c:barDir val="col"/>
        <c:grouping val="clustered"/>
        <c:ser>
          <c:idx val="0"/>
          <c:order val="0"/>
          <c:spPr>
            <a:solidFill>
              <a:schemeClr val="tx2">
                <a:lumMod val="75000"/>
              </a:schemeClr>
            </a:solidFill>
            <a:ln>
              <a:solidFill>
                <a:schemeClr val="tx1">
                  <a:lumMod val="50000"/>
                </a:schemeClr>
              </a:solidFill>
            </a:ln>
          </c:spPr>
          <c:errBars>
            <c:errBarType val="both"/>
            <c:errValType val="cust"/>
            <c:plus>
              <c:numRef>
                <c:f>Sheet1!$L$3:$L$6</c:f>
                <c:numCache>
                  <c:formatCode>General</c:formatCode>
                  <c:ptCount val="4"/>
                  <c:pt idx="0">
                    <c:v>2.7817260828485644</c:v>
                  </c:pt>
                  <c:pt idx="1">
                    <c:v>0.27522717889045689</c:v>
                  </c:pt>
                  <c:pt idx="2">
                    <c:v>0.13874436925510186</c:v>
                  </c:pt>
                  <c:pt idx="3">
                    <c:v>0.89400782994333761</c:v>
                  </c:pt>
                </c:numCache>
              </c:numRef>
            </c:plus>
            <c:minus>
              <c:numRef>
                <c:f>Sheet1!$L$3:$L$6</c:f>
                <c:numCache>
                  <c:formatCode>General</c:formatCode>
                  <c:ptCount val="4"/>
                  <c:pt idx="0">
                    <c:v>2.7817260828485644</c:v>
                  </c:pt>
                  <c:pt idx="1">
                    <c:v>0.27522717889045689</c:v>
                  </c:pt>
                  <c:pt idx="2">
                    <c:v>0.13874436925510186</c:v>
                  </c:pt>
                  <c:pt idx="3">
                    <c:v>0.89400782994333761</c:v>
                  </c:pt>
                </c:numCache>
              </c:numRef>
            </c:minus>
            <c:spPr>
              <a:ln w="28575">
                <a:solidFill>
                  <a:schemeClr val="tx1">
                    <a:lumMod val="50000"/>
                  </a:schemeClr>
                </a:solidFill>
              </a:ln>
            </c:spPr>
          </c:errBars>
          <c:cat>
            <c:strRef>
              <c:f>Sheet1!$J$3:$J$6</c:f>
              <c:strCache>
                <c:ptCount val="4"/>
                <c:pt idx="0">
                  <c:v>alkaline</c:v>
                </c:pt>
                <c:pt idx="1">
                  <c:v>duracell</c:v>
                </c:pt>
                <c:pt idx="2">
                  <c:v>energizer</c:v>
                </c:pt>
                <c:pt idx="3">
                  <c:v>heavy duty</c:v>
                </c:pt>
              </c:strCache>
            </c:strRef>
          </c:cat>
          <c:val>
            <c:numRef>
              <c:f>Sheet1!$K$3:$K$6</c:f>
              <c:numCache>
                <c:formatCode>General</c:formatCode>
                <c:ptCount val="4"/>
                <c:pt idx="0">
                  <c:v>5.99</c:v>
                </c:pt>
                <c:pt idx="1">
                  <c:v>4.8199999999999985</c:v>
                </c:pt>
                <c:pt idx="2">
                  <c:v>4.76</c:v>
                </c:pt>
                <c:pt idx="3">
                  <c:v>3.1900000000000004</c:v>
                </c:pt>
              </c:numCache>
            </c:numRef>
          </c:val>
        </c:ser>
        <c:gapWidth val="300"/>
        <c:axId val="64593280"/>
        <c:axId val="64845312"/>
      </c:barChart>
      <c:catAx>
        <c:axId val="645932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r>
                  <a:rPr lang="en-US">
                    <a:solidFill>
                      <a:sysClr val="windowText" lastClr="000000"/>
                    </a:solidFill>
                  </a:rPr>
                  <a:t>Batteries</a:t>
                </a:r>
              </a:p>
            </c:rich>
          </c:tx>
          <c:spPr>
            <a:solidFill>
              <a:schemeClr val="tx2">
                <a:lumMod val="75000"/>
              </a:schemeClr>
            </a:solidFill>
            <a:ln>
              <a:solidFill>
                <a:schemeClr val="tx1">
                  <a:lumMod val="50000"/>
                </a:schemeClr>
              </a:solidFill>
            </a:ln>
          </c:spPr>
        </c:title>
        <c:majorTickMark val="none"/>
        <c:tickLblPos val="nextTo"/>
        <c:spPr>
          <a:noFill/>
          <a:ln>
            <a:solidFill>
              <a:schemeClr val="tx1">
                <a:lumMod val="50000"/>
              </a:schemeClr>
            </a:solidFill>
          </a:ln>
        </c:spPr>
        <c:txPr>
          <a:bodyPr/>
          <a:lstStyle/>
          <a:p>
            <a:pPr>
              <a:defRPr b="1">
                <a:solidFill>
                  <a:sysClr val="windowText" lastClr="000000"/>
                </a:solidFill>
              </a:defRPr>
            </a:pPr>
            <a:endParaRPr lang="en-US"/>
          </a:p>
        </c:txPr>
        <c:crossAx val="64845312"/>
        <c:crosses val="autoZero"/>
        <c:auto val="1"/>
        <c:lblAlgn val="ctr"/>
        <c:lblOffset val="100"/>
      </c:catAx>
      <c:valAx>
        <c:axId val="64845312"/>
        <c:scaling>
          <c:orientation val="minMax"/>
        </c:scaling>
        <c:axPos val="l"/>
        <c:majorGridlines>
          <c:spPr>
            <a:ln>
              <a:solidFill>
                <a:schemeClr val="tx1">
                  <a:lumMod val="50000"/>
                </a:schemeClr>
              </a:solidFill>
            </a:ln>
          </c:spPr>
        </c:majorGridlines>
        <c:minorGridlines>
          <c:spPr>
            <a:ln>
              <a:solidFill>
                <a:schemeClr val="tx2">
                  <a:lumMod val="40000"/>
                  <a:lumOff val="60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r>
                  <a:rPr lang="en-US">
                    <a:solidFill>
                      <a:sysClr val="windowText" lastClr="000000"/>
                    </a:solidFill>
                  </a:rPr>
                  <a:t>Hours</a:t>
                </a:r>
              </a:p>
            </c:rich>
          </c:tx>
          <c:spPr>
            <a:solidFill>
              <a:schemeClr val="tx2">
                <a:lumMod val="75000"/>
              </a:schemeClr>
            </a:solidFill>
            <a:ln>
              <a:solidFill>
                <a:schemeClr val="tx1">
                  <a:lumMod val="50000"/>
                </a:schemeClr>
              </a:solidFill>
            </a:ln>
          </c:spPr>
        </c:title>
        <c:numFmt formatCode="General" sourceLinked="1"/>
        <c:tickLblPos val="nextTo"/>
        <c:txPr>
          <a:bodyPr/>
          <a:lstStyle/>
          <a:p>
            <a:pPr>
              <a:defRPr>
                <a:solidFill>
                  <a:sysClr val="windowText" lastClr="000000"/>
                </a:solidFill>
              </a:defRPr>
            </a:pPr>
            <a:endParaRPr lang="en-US"/>
          </a:p>
        </c:txPr>
        <c:crossAx val="64593280"/>
        <c:crosses val="autoZero"/>
        <c:crossBetween val="between"/>
      </c:valAx>
      <c:spPr>
        <a:solidFill>
          <a:schemeClr val="tx2">
            <a:lumMod val="40000"/>
            <a:lumOff val="60000"/>
          </a:schemeClr>
        </a:solidFill>
      </c:spPr>
    </c:plotArea>
    <c:plotVisOnly val="1"/>
  </c:chart>
  <c:spPr>
    <a:solidFill>
      <a:schemeClr val="tx2">
        <a:lumMod val="60000"/>
        <a:lumOff val="40000"/>
      </a:schemeClr>
    </a:solidFill>
  </c:spPr>
  <c:txPr>
    <a:bodyPr/>
    <a:lstStyle/>
    <a:p>
      <a:pPr>
        <a:defRPr sz="1800"/>
      </a:pPr>
      <a:endParaRPr lang="en-US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0.15179</cdr:x>
      <cdr:y>0.84932</cdr:y>
    </cdr:from>
    <cdr:to>
      <cdr:x>0.32143</cdr:x>
      <cdr:y>0.91781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5400" y="4724400"/>
          <a:ext cx="1447800" cy="381000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60000"/>
            <a:lumOff val="40000"/>
          </a:schemeClr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/>
            <a:t>Ever Ready</a:t>
          </a:r>
          <a:endParaRPr lang="en-US" sz="18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48FB9-95F8-4A82-B841-E5F6D87F7080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B731B-E16C-4758-8A5E-09FE21D862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11430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 sz="36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838200"/>
            <a:ext cx="21717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838200"/>
            <a:ext cx="63627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382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F7609C98-169D-49E4-A695-B7108C779D1A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949FD3D6-6397-419A-8261-BFCCC01A52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lainthatstuff.com/batteries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dec.ca/projects/2006/glaz6j2/battery_info.htm#diagra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dirty="0" smtClean="0"/>
              <a:t>Battery Life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295400"/>
          </a:xfrm>
        </p:spPr>
        <p:txBody>
          <a:bodyPr>
            <a:normAutofit fontScale="92500" lnSpcReduction="20000"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Sydney Roberts</a:t>
            </a:r>
          </a:p>
          <a:p>
            <a:r>
              <a:rPr lang="en-US" sz="4400" dirty="0" smtClean="0">
                <a:solidFill>
                  <a:srgbClr val="FFFF00"/>
                </a:solidFill>
              </a:rPr>
              <a:t>BAHS</a:t>
            </a:r>
          </a:p>
          <a:p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79514">
            <a:off x="3655461" y="2574394"/>
            <a:ext cx="1849682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86800" cy="838200"/>
          </a:xfrm>
        </p:spPr>
        <p:txBody>
          <a:bodyPr/>
          <a:lstStyle/>
          <a:p>
            <a:r>
              <a:rPr lang="en-US" sz="4800" u="sng" dirty="0" smtClean="0"/>
              <a:t>Experimental Procedure</a:t>
            </a:r>
            <a:endParaRPr lang="en-US" sz="4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724400"/>
          </a:xfrm>
        </p:spPr>
        <p:txBody>
          <a:bodyPr/>
          <a:lstStyle/>
          <a:p>
            <a:pPr lvl="0"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Step One:</a:t>
            </a:r>
            <a:r>
              <a:rPr lang="en-US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Gather </a:t>
            </a:r>
            <a:r>
              <a:rPr lang="en-US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materials: </a:t>
            </a:r>
          </a:p>
          <a:p>
            <a:pPr lvl="1"/>
            <a:r>
              <a:rPr lang="en-US" sz="4000" dirty="0">
                <a:solidFill>
                  <a:schemeClr val="bg1"/>
                </a:solidFill>
                <a:latin typeface="+mn-lt"/>
              </a:rPr>
              <a:t>Flashlight.</a:t>
            </a:r>
          </a:p>
          <a:p>
            <a:pPr lvl="1"/>
            <a:r>
              <a:rPr lang="en-US" sz="4000" dirty="0">
                <a:solidFill>
                  <a:schemeClr val="bg1"/>
                </a:solidFill>
                <a:latin typeface="+mn-lt"/>
              </a:rPr>
              <a:t>NEW Batteries- Energizer, Duracell, </a:t>
            </a:r>
            <a:r>
              <a:rPr lang="en-US" sz="4000" dirty="0" smtClean="0">
                <a:solidFill>
                  <a:schemeClr val="bg1"/>
                </a:solidFill>
                <a:latin typeface="+mn-lt"/>
              </a:rPr>
              <a:t>Ever Ready, Heavy </a:t>
            </a:r>
            <a:r>
              <a:rPr lang="en-US" sz="4000" dirty="0" smtClean="0">
                <a:solidFill>
                  <a:schemeClr val="bg1"/>
                </a:solidFill>
              </a:rPr>
              <a:t>D</a:t>
            </a:r>
            <a:r>
              <a:rPr lang="en-US" sz="4000" dirty="0" smtClean="0">
                <a:solidFill>
                  <a:schemeClr val="bg1"/>
                </a:solidFill>
                <a:latin typeface="+mn-lt"/>
              </a:rPr>
              <a:t>uty </a:t>
            </a:r>
            <a:r>
              <a:rPr lang="en-US" sz="4000" dirty="0">
                <a:solidFill>
                  <a:schemeClr val="bg1"/>
                </a:solidFill>
                <a:latin typeface="+mn-lt"/>
              </a:rPr>
              <a:t>(all AA)</a:t>
            </a:r>
          </a:p>
          <a:p>
            <a:pPr lvl="1"/>
            <a:r>
              <a:rPr lang="en-US" sz="4000" dirty="0">
                <a:solidFill>
                  <a:schemeClr val="bg1"/>
                </a:solidFill>
                <a:latin typeface="+mn-lt"/>
              </a:rPr>
              <a:t>LabPro</a:t>
            </a:r>
          </a:p>
          <a:p>
            <a:pPr lvl="1"/>
            <a:r>
              <a:rPr lang="en-US" sz="4000" dirty="0">
                <a:solidFill>
                  <a:schemeClr val="bg1"/>
                </a:solidFill>
                <a:latin typeface="+mn-lt"/>
              </a:rPr>
              <a:t>Computer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77000"/>
          </a:xfrm>
        </p:spPr>
        <p:txBody>
          <a:bodyPr/>
          <a:lstStyle/>
          <a:p>
            <a:pPr lvl="0" algn="just"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Step Two: 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Allow batteries to sit in room temperature for one hour before the start of the experiment.</a:t>
            </a:r>
          </a:p>
          <a:p>
            <a:pPr lvl="0" algn="just"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Step Three: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Put two new energizer batteries (AA) in one flashlight. Make sure the batteries are fresh.</a:t>
            </a:r>
          </a:p>
          <a:p>
            <a:pPr lvl="0"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*Attach voltage sensor</a:t>
            </a:r>
            <a:endParaRPr lang="en-US" sz="28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pic>
        <p:nvPicPr>
          <p:cNvPr id="34817" name="Picture 1" descr="C:\Users\amf\AppData\Local\Microsoft\Windows\Temporary Internet Files\Content.Outlook\A7UIJY37\photo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628900"/>
            <a:ext cx="5638800" cy="42291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77000"/>
          </a:xfrm>
        </p:spPr>
        <p:txBody>
          <a:bodyPr/>
          <a:lstStyle/>
          <a:p>
            <a:pPr lvl="0" algn="just"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Step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Four: 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Connect sensor to the </a:t>
            </a:r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LabPro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 algn="just"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Step Five: 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set-up computer program Logger Pro to measure the voltage of the batteries for 20 hours for 120 measurements/hour. </a:t>
            </a:r>
          </a:p>
          <a:p>
            <a:pPr lvl="0" algn="just"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Step Six: </a:t>
            </a:r>
            <a:r>
              <a:rPr lang="en-US" sz="2800" dirty="0" smtClean="0">
                <a:solidFill>
                  <a:schemeClr val="bg1"/>
                </a:solidFill>
              </a:rPr>
              <a:t>Turn on flashlight</a:t>
            </a:r>
          </a:p>
          <a:p>
            <a:pPr lvl="0" algn="just"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Step Seven: </a:t>
            </a:r>
            <a:r>
              <a:rPr lang="en-US" sz="2800" dirty="0" smtClean="0">
                <a:solidFill>
                  <a:schemeClr val="bg1"/>
                </a:solidFill>
              </a:rPr>
              <a:t>Start the computer to record the voltage. 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77000"/>
          </a:xfrm>
        </p:spPr>
        <p:txBody>
          <a:bodyPr/>
          <a:lstStyle/>
          <a:p>
            <a:pPr lvl="0" algn="just"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pPr lvl="0" algn="just"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Step Eight: </a:t>
            </a:r>
            <a:r>
              <a:rPr lang="en-US" sz="2800" dirty="0" smtClean="0">
                <a:solidFill>
                  <a:schemeClr val="bg1"/>
                </a:solidFill>
              </a:rPr>
              <a:t>Repeat the procedure four more times, with a new battery of the same brand, a total of 5 trials. 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50292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This is an example of the graphs that I used to collect the data. This graph is collecting the data for energizer, trial one. 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402" y="2209800"/>
            <a:ext cx="8589995" cy="26543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81000" y="3124200"/>
            <a:ext cx="1524000" cy="381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Ever Ready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304800" y="1143000"/>
          <a:ext cx="85344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24000" y="2286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Averages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In this case, my hypothesis does </a:t>
            </a:r>
            <a:r>
              <a:rPr lang="en-US" b="1" dirty="0" smtClean="0">
                <a:solidFill>
                  <a:schemeClr val="bg1"/>
                </a:solidFill>
              </a:rPr>
              <a:t>not support my data</a:t>
            </a:r>
            <a:r>
              <a:rPr lang="en-US" dirty="0" smtClean="0">
                <a:solidFill>
                  <a:schemeClr val="bg1"/>
                </a:solidFill>
              </a:rPr>
              <a:t>. I concluded this because Energizer was not the longest lasting battery brand. Therefore, I reject my hypothesis that Energizer Brand of batteries will last longer than other leading brands.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477000"/>
          </a:xfrm>
        </p:spPr>
        <p:txBody>
          <a:bodyPr/>
          <a:lstStyle/>
          <a:p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 I repeated this experiment again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there would be several things I would do differently. </a:t>
            </a:r>
          </a:p>
          <a:p>
            <a:pPr lvl="1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New flashlight</a:t>
            </a:r>
          </a:p>
          <a:p>
            <a:pPr lvl="1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Test same time of day</a:t>
            </a:r>
          </a:p>
          <a:p>
            <a:pPr lvl="1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would use more battery brands</a:t>
            </a:r>
          </a:p>
          <a:p>
            <a:pPr lvl="1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would do more trials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Some problems I had: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It was difficult to connect the cable to the copper part of the battery to collect the data.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Not all of my data was accurate because of flaws in my experiment such as temperature. This may have produced different averages. </a:t>
            </a:r>
          </a:p>
          <a:p>
            <a:pPr lvl="1"/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867400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>
                <a:solidFill>
                  <a:srgbClr val="FFFF00"/>
                </a:solidFill>
              </a:rPr>
              <a:t>Thank you for your time and attention. </a:t>
            </a:r>
          </a:p>
          <a:p>
            <a:pPr algn="ctr">
              <a:buNone/>
            </a:pPr>
            <a:r>
              <a:rPr lang="en-US" sz="4400" dirty="0" smtClean="0">
                <a:solidFill>
                  <a:srgbClr val="FFFF00"/>
                </a:solidFill>
              </a:rPr>
              <a:t>I will be happy to answer any questions you have for me at this time. 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4419600"/>
            <a:ext cx="54102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YOU!</a:t>
            </a:r>
            <a:endParaRPr lang="en-US" sz="54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u="sng" dirty="0" smtClean="0"/>
              <a:t>Problem</a:t>
            </a:r>
            <a:endParaRPr lang="en-US" sz="8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sz="6600" dirty="0" smtClean="0">
                <a:solidFill>
                  <a:srgbClr val="FFFF00"/>
                </a:solidFill>
              </a:rPr>
              <a:t>Which brand of battery will last the longest?</a:t>
            </a:r>
            <a:endParaRPr lang="en-US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According to CONSUMER REPORTS in 2007, Energizer came in first as the longest lasting alkaline battery brand above all other battery brands, including Duracell, Ever Ready, and Heavy Duty.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686800" cy="838200"/>
          </a:xfrm>
        </p:spPr>
        <p:txBody>
          <a:bodyPr>
            <a:normAutofit/>
          </a:bodyPr>
          <a:lstStyle/>
          <a:p>
            <a:r>
              <a:rPr lang="en-US" sz="4400" u="sng" dirty="0" smtClean="0"/>
              <a:t>How does a battery work?</a:t>
            </a:r>
            <a:endParaRPr lang="en-US" sz="4400" u="sng" dirty="0"/>
          </a:p>
        </p:txBody>
      </p:sp>
      <p:pic>
        <p:nvPicPr>
          <p:cNvPr id="1026" name="Picture 2" descr="http://www.odec.ca/projects/2006/glaz6j2/battery_encar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00200"/>
            <a:ext cx="5257800" cy="41092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5486401"/>
            <a:ext cx="8001000" cy="1200329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</a:t>
            </a:r>
            <a:r>
              <a:rPr lang="en-US" dirty="0" smtClean="0">
                <a:solidFill>
                  <a:schemeClr val="bg1"/>
                </a:solidFill>
              </a:rPr>
              <a:t>ork cited: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  <a:hlinkClick r:id="rId3"/>
              </a:rPr>
              <a:t>http://www.explainthatstuff.com/batteries.html</a:t>
            </a:r>
            <a:endParaRPr lang="en-US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  <a:hlinkClick r:id="rId4"/>
              </a:rPr>
              <a:t>http://www.odec.ca/projects/2006/glaz6j2/battery_info.htm#diagram</a:t>
            </a:r>
            <a:endParaRPr lang="en-US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724400" y="5029200"/>
            <a:ext cx="1981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Accepts electron</a:t>
            </a:r>
            <a:endParaRPr lang="en-US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u="sng" dirty="0" smtClean="0"/>
              <a:t>Hypothesis</a:t>
            </a:r>
            <a:endParaRPr lang="en-US" sz="8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sz="6600" dirty="0" smtClean="0">
                <a:solidFill>
                  <a:srgbClr val="FFFF00"/>
                </a:solidFill>
              </a:rPr>
              <a:t>Energizer will last longer than other leading brands.</a:t>
            </a:r>
            <a:endParaRPr lang="en-US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495800" y="533400"/>
            <a:ext cx="4040188" cy="639762"/>
          </a:xfrm>
          <a:ln>
            <a:noFill/>
          </a:ln>
        </p:spPr>
        <p:txBody>
          <a:bodyPr/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Experimental Group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724400" y="838200"/>
            <a:ext cx="4040188" cy="5364163"/>
          </a:xfrm>
        </p:spPr>
        <p:txBody>
          <a:bodyPr/>
          <a:lstStyle/>
          <a:p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Energizer</a:t>
            </a:r>
          </a:p>
          <a:p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Duracell</a:t>
            </a:r>
          </a:p>
          <a:p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Ever Ready</a:t>
            </a:r>
          </a:p>
          <a:p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Heavy Duty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228600" y="152400"/>
            <a:ext cx="4041775" cy="639762"/>
          </a:xfrm>
        </p:spPr>
        <p:txBody>
          <a:bodyPr/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Experimental Variable</a:t>
            </a:r>
            <a:endParaRPr lang="en-US" sz="2800" u="sng" dirty="0">
              <a:solidFill>
                <a:schemeClr val="bg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228600" y="914400"/>
            <a:ext cx="4876799" cy="5287963"/>
          </a:xfrm>
        </p:spPr>
        <p:txBody>
          <a:bodyPr/>
          <a:lstStyle/>
          <a:p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Different battery brands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Picture 4" descr="alkaline.jpg"/>
          <p:cNvPicPr>
            <a:picLocks noChangeAspect="1"/>
          </p:cNvPicPr>
          <p:nvPr/>
        </p:nvPicPr>
        <p:blipFill>
          <a:blip r:embed="rId2" cstate="print"/>
          <a:srcRect t="7273" b="12727"/>
          <a:stretch>
            <a:fillRect/>
          </a:stretch>
        </p:blipFill>
        <p:spPr>
          <a:xfrm>
            <a:off x="7696200" y="4419600"/>
            <a:ext cx="1047750" cy="83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LR6ENERGIZERINTEL.jpg"/>
          <p:cNvPicPr>
            <a:picLocks noChangeAspect="1"/>
          </p:cNvPicPr>
          <p:nvPr/>
        </p:nvPicPr>
        <p:blipFill>
          <a:blip r:embed="rId3" cstate="print"/>
          <a:srcRect l="27196" t="3019" r="25212" b="3396"/>
          <a:stretch>
            <a:fillRect/>
          </a:stretch>
        </p:blipFill>
        <p:spPr>
          <a:xfrm>
            <a:off x="5638800" y="4191000"/>
            <a:ext cx="1032387" cy="152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3" grpId="0" build="p"/>
      <p:bldP spid="10" grpId="0" build="p"/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u="sng" dirty="0" smtClean="0"/>
              <a:t>Control Variable</a:t>
            </a:r>
            <a:endParaRPr lang="en-US" sz="7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5029200"/>
          </a:xfrm>
        </p:spPr>
        <p:txBody>
          <a:bodyPr/>
          <a:lstStyle/>
          <a:p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Flashlight	</a:t>
            </a:r>
          </a:p>
          <a:p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Computer Program (Logger Pro)</a:t>
            </a:r>
            <a:endParaRPr lang="en-US" sz="4000" dirty="0"/>
          </a:p>
          <a:p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Same light bulb in flashlight</a:t>
            </a:r>
          </a:p>
          <a:p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Computer</a:t>
            </a:r>
          </a:p>
          <a:p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New batteries</a:t>
            </a:r>
          </a:p>
          <a:p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Age of batteries</a:t>
            </a:r>
          </a:p>
          <a:p>
            <a:pPr>
              <a:buNone/>
            </a:pPr>
            <a:endParaRPr lang="en-US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4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6626" name="Picture 2" descr="C:\Users\Ellen\Pictures\Microsoft Clip Organizer\hh00933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9265" y="3352800"/>
            <a:ext cx="2224735" cy="11704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u="sng" dirty="0" smtClean="0"/>
              <a:t>The Control Group</a:t>
            </a:r>
            <a:endParaRPr lang="en-US" sz="6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 be certain that there were no factors influencing my experiment, I put the batteries in the flashlight without  it being turned on. This is my control group.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group data</a:t>
            </a:r>
            <a:endParaRPr lang="en-US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219200" y="2286000"/>
          <a:ext cx="6781800" cy="3419475"/>
        </p:xfrm>
        <a:graphic>
          <a:graphicData uri="http://schemas.openxmlformats.org/presentationml/2006/ole">
            <p:oleObj spid="_x0000_s27650" name="Worksheet" r:id="rId3" imgW="2286000" imgH="1152449" progId="Excel.Sheet.12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atom design template">
  <a:themeElements>
    <a:clrScheme name="Office Theme 12">
      <a:dk1>
        <a:srgbClr val="969696"/>
      </a:dk1>
      <a:lt1>
        <a:srgbClr val="FFFFFF"/>
      </a:lt1>
      <a:dk2>
        <a:srgbClr val="99EFF1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7F7F7F"/>
      </a:accent4>
      <a:accent5>
        <a:srgbClr val="DAEDEF"/>
      </a:accent5>
      <a:accent6>
        <a:srgbClr val="2D2D8A"/>
      </a:accent6>
      <a:hlink>
        <a:srgbClr val="009999"/>
      </a:hlink>
      <a:folHlink>
        <a:srgbClr val="6699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336699"/>
        </a:dk1>
        <a:lt1>
          <a:srgbClr val="FFFFFF"/>
        </a:lt1>
        <a:dk2>
          <a:srgbClr val="87BBDF"/>
        </a:dk2>
        <a:lt2>
          <a:srgbClr val="E3EBF1"/>
        </a:lt2>
        <a:accent1>
          <a:srgbClr val="0099CC"/>
        </a:accent1>
        <a:accent2>
          <a:srgbClr val="468A4B"/>
        </a:accent2>
        <a:accent3>
          <a:srgbClr val="C3DAEC"/>
        </a:accent3>
        <a:accent4>
          <a:srgbClr val="DADADA"/>
        </a:accent4>
        <a:accent5>
          <a:srgbClr val="AACAE2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777777"/>
        </a:dk1>
        <a:lt1>
          <a:srgbClr val="FFFFFF"/>
        </a:lt1>
        <a:dk2>
          <a:srgbClr val="B7B9AF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D8D9D4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E3E5C"/>
        </a:dk1>
        <a:lt1>
          <a:srgbClr val="FFFFFF"/>
        </a:lt1>
        <a:dk2>
          <a:srgbClr val="5C87A4"/>
        </a:dk2>
        <a:lt2>
          <a:srgbClr val="FFFFFF"/>
        </a:lt2>
        <a:accent1>
          <a:srgbClr val="4C8877"/>
        </a:accent1>
        <a:accent2>
          <a:srgbClr val="6666FF"/>
        </a:accent2>
        <a:accent3>
          <a:srgbClr val="B5C3CF"/>
        </a:accent3>
        <a:accent4>
          <a:srgbClr val="DADADA"/>
        </a:accent4>
        <a:accent5>
          <a:srgbClr val="B2C3BD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3366"/>
        </a:dk1>
        <a:lt1>
          <a:srgbClr val="FFFFFF"/>
        </a:lt1>
        <a:dk2>
          <a:srgbClr val="1C72E4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BBCE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3366"/>
        </a:dk1>
        <a:lt1>
          <a:srgbClr val="FFFFFF"/>
        </a:lt1>
        <a:dk2>
          <a:srgbClr val="99D3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CAE6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3F7EBD"/>
        </a:dk1>
        <a:lt1>
          <a:srgbClr val="D9F8FF"/>
        </a:lt1>
        <a:dk2>
          <a:srgbClr val="336699"/>
        </a:dk2>
        <a:lt2>
          <a:srgbClr val="777777"/>
        </a:lt2>
        <a:accent1>
          <a:srgbClr val="CCECFF"/>
        </a:accent1>
        <a:accent2>
          <a:srgbClr val="579CDB"/>
        </a:accent2>
        <a:accent3>
          <a:srgbClr val="E9FBFF"/>
        </a:accent3>
        <a:accent4>
          <a:srgbClr val="346BA1"/>
        </a:accent4>
        <a:accent5>
          <a:srgbClr val="E2F4FF"/>
        </a:accent5>
        <a:accent6>
          <a:srgbClr val="4E8DC6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A84724"/>
        </a:dk2>
        <a:lt2>
          <a:srgbClr val="DFD293"/>
        </a:lt2>
        <a:accent1>
          <a:srgbClr val="DF7475"/>
        </a:accent1>
        <a:accent2>
          <a:srgbClr val="5C8FC2"/>
        </a:accent2>
        <a:accent3>
          <a:srgbClr val="D1B1AC"/>
        </a:accent3>
        <a:accent4>
          <a:srgbClr val="DADADA"/>
        </a:accent4>
        <a:accent5>
          <a:srgbClr val="ECBCBD"/>
        </a:accent5>
        <a:accent6>
          <a:srgbClr val="5381B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E3E5C"/>
        </a:dk1>
        <a:lt1>
          <a:srgbClr val="C2FEE1"/>
        </a:lt1>
        <a:dk2>
          <a:srgbClr val="0066CC"/>
        </a:dk2>
        <a:lt2>
          <a:srgbClr val="CCECFF"/>
        </a:lt2>
        <a:accent1>
          <a:srgbClr val="3C9698"/>
        </a:accent1>
        <a:accent2>
          <a:srgbClr val="6666FF"/>
        </a:accent2>
        <a:accent3>
          <a:srgbClr val="AAB8E2"/>
        </a:accent3>
        <a:accent4>
          <a:srgbClr val="A5D9C0"/>
        </a:accent4>
        <a:accent5>
          <a:srgbClr val="AFC9CA"/>
        </a:accent5>
        <a:accent6>
          <a:srgbClr val="5C5CE7"/>
        </a:accent6>
        <a:hlink>
          <a:srgbClr val="99CCFF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969696"/>
        </a:dk1>
        <a:lt1>
          <a:srgbClr val="FFFFFF"/>
        </a:lt1>
        <a:dk2>
          <a:srgbClr val="0099CC"/>
        </a:dk2>
        <a:lt2>
          <a:srgbClr val="969696"/>
        </a:lt2>
        <a:accent1>
          <a:srgbClr val="D2F8B8"/>
        </a:accent1>
        <a:accent2>
          <a:srgbClr val="CCCC00"/>
        </a:accent2>
        <a:accent3>
          <a:srgbClr val="FFFFFF"/>
        </a:accent3>
        <a:accent4>
          <a:srgbClr val="7F7F7F"/>
        </a:accent4>
        <a:accent5>
          <a:srgbClr val="E5FBD8"/>
        </a:accent5>
        <a:accent6>
          <a:srgbClr val="B9B900"/>
        </a:accent6>
        <a:hlink>
          <a:srgbClr val="00CC99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0">
        <a:dk1>
          <a:srgbClr val="CCFFCC"/>
        </a:dk1>
        <a:lt1>
          <a:srgbClr val="FFFFFF"/>
        </a:lt1>
        <a:dk2>
          <a:srgbClr val="9BD9FF"/>
        </a:dk2>
        <a:lt2>
          <a:srgbClr val="808080"/>
        </a:lt2>
        <a:accent1>
          <a:srgbClr val="6DB6FF"/>
        </a:accent1>
        <a:accent2>
          <a:srgbClr val="CCFFCC"/>
        </a:accent2>
        <a:accent3>
          <a:srgbClr val="FFFFFF"/>
        </a:accent3>
        <a:accent4>
          <a:srgbClr val="AEDAAE"/>
        </a:accent4>
        <a:accent5>
          <a:srgbClr val="BAD7FF"/>
        </a:accent5>
        <a:accent6>
          <a:srgbClr val="B9E7B9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1">
        <a:dk1>
          <a:srgbClr val="EAEAEA"/>
        </a:dk1>
        <a:lt1>
          <a:srgbClr val="FFFFFF"/>
        </a:lt1>
        <a:dk2>
          <a:srgbClr val="EAEAEA"/>
        </a:dk2>
        <a:lt2>
          <a:srgbClr val="333333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C8C8C8"/>
        </a:accent4>
        <a:accent5>
          <a:srgbClr val="D5D5D5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2">
        <a:dk1>
          <a:srgbClr val="969696"/>
        </a:dk1>
        <a:lt1>
          <a:srgbClr val="FFFFFF"/>
        </a:lt1>
        <a:dk2>
          <a:srgbClr val="99EFF1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7F7F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449</Words>
  <Application>Microsoft Office PowerPoint</Application>
  <PresentationFormat>On-screen Show (4:3)</PresentationFormat>
  <Paragraphs>70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Blue atom design template</vt:lpstr>
      <vt:lpstr>Worksheet</vt:lpstr>
      <vt:lpstr>Battery Life</vt:lpstr>
      <vt:lpstr>Problem</vt:lpstr>
      <vt:lpstr>Consumer Reports</vt:lpstr>
      <vt:lpstr>How does a battery work?</vt:lpstr>
      <vt:lpstr>Hypothesis</vt:lpstr>
      <vt:lpstr>Slide 6</vt:lpstr>
      <vt:lpstr>Control Variable</vt:lpstr>
      <vt:lpstr>The Control Group</vt:lpstr>
      <vt:lpstr>Control group data</vt:lpstr>
      <vt:lpstr>Experimental Procedure</vt:lpstr>
      <vt:lpstr>Slide 11</vt:lpstr>
      <vt:lpstr>Slide 12</vt:lpstr>
      <vt:lpstr>Slide 13</vt:lpstr>
      <vt:lpstr>Slide 14</vt:lpstr>
      <vt:lpstr>Data</vt:lpstr>
      <vt:lpstr>Slide 16</vt:lpstr>
      <vt:lpstr>Conclusion 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Honors Science Project</dc:title>
  <dc:creator>Ellen</dc:creator>
  <cp:lastModifiedBy>student1444</cp:lastModifiedBy>
  <cp:revision>86</cp:revision>
  <dcterms:created xsi:type="dcterms:W3CDTF">2010-02-02T00:12:10Z</dcterms:created>
  <dcterms:modified xsi:type="dcterms:W3CDTF">2010-03-05T22:52:48Z</dcterms:modified>
</cp:coreProperties>
</file>